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60" r:id="rId6"/>
    <p:sldId id="268" r:id="rId7"/>
    <p:sldId id="261" r:id="rId8"/>
    <p:sldId id="262" r:id="rId9"/>
    <p:sldId id="263" r:id="rId10"/>
    <p:sldId id="265" r:id="rId11"/>
    <p:sldId id="266" r:id="rId12"/>
    <p:sldId id="267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C901"/>
    <a:srgbClr val="FE820C"/>
    <a:srgbClr val="FA7603"/>
    <a:srgbClr val="D75108"/>
    <a:srgbClr val="303A32"/>
    <a:srgbClr val="93A484"/>
    <a:srgbClr val="859D7D"/>
    <a:srgbClr val="273124"/>
    <a:srgbClr val="2E3830"/>
    <a:srgbClr val="6A81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3394C3-8254-439B-9061-F8152045BF66}" v="255" dt="2020-10-23T15:55:04.6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>
        <p:scale>
          <a:sx n="80" d="100"/>
          <a:sy n="80" d="100"/>
        </p:scale>
        <p:origin x="183" y="2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4792-28F8-4197-BB69-48E18A852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7E7BA-7B01-4D6A-BB4C-31E6B5FC5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88427-FA75-4CA7-B0DC-0D5DCA02C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5A8AC-A727-4511-913B-6BA32D77B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D71F3-5A94-46F2-8A59-36DA5263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546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A275-B5C1-4101-94FC-6135F015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794940-3B9A-4CCD-833B-7064DFF803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57799-B573-4F40-BD2F-1C477E8EA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D3C9E-A35F-4C26-B86A-46889D922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799EC-193E-4447-A29A-DD3334F12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3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82F8DE-0FC8-42EB-844F-C0CAF6C16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7A61F8-2E87-44FA-A61E-AEB5C80D8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2842C-971B-4C16-865F-129B26043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64051-4643-475E-97A9-43C52A35C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E2CB5-B4D6-4BBA-94CB-F349C3088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77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05A0-EF84-41AC-A922-F93199B41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545A9-F9FF-48B9-AB9B-3A3EF6BDA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8DD93-495C-4796-8ABE-4370737D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B30D7-BE46-4124-9D7A-6D02A94F4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35173-D12C-4C4C-B3B4-800EF9AF1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4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DF695-C6DD-45AD-BE15-6238171A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91D84-132E-4216-9463-8D647A273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DBC96-3B56-4593-B275-C307A0D1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10282-3F59-4C13-8FF0-A5604429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427F5-2523-42DF-868D-6A4CA83E3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4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A0DF-3087-47B8-9464-F18E29CD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41D0A-24EF-44F1-B221-1EE60E187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7C45B-A829-473A-B4E8-B377A99EF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F7136-B258-4EED-99C1-C01828801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19AB3-FEE5-4D2C-92E8-FE36F558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8C9FB-7CB9-48BE-9269-FD9979DF6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47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4B0F-6B0F-4949-8871-AD5397E73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5ABAE-CF0B-496B-A98F-3D7E30B4F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3A143-930C-4ABF-9AC2-D8F3F2A05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33044-1864-4EC4-94E2-55FC78D222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81B32D-4BDC-4922-AA04-777E80E18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7BC773-8B73-4275-8D34-3034D2773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2252A5-6624-4469-82A0-335A17D3C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CB3DCC-504F-4CC6-B69F-FFB87C80E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4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67200-DD2C-4555-AB00-F0A09BE0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D29336-0FB9-4690-A757-4CC7BBFA6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D051FF-2760-42A2-99CB-321D80D75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D9118-8B59-408A-A6ED-E9B76C9A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7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FF8C5B-634A-4698-8091-19FFF25B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EE2D00-2392-407C-907F-0A32DA3F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2BCE9-DB84-47C5-A8FB-EACEBA9D8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39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8341-4EC1-4758-A5D2-829F1CF39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F7365-3E0D-47D0-9360-6B42B609F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961AF0-7ADB-459D-8661-ABE3A3B9C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3E162-4503-4475-89EC-30BE937A7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A8556-6E8F-41E5-B26D-B80DBA679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BD7EB-F009-4B12-A9E3-48E3E733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73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A02B-A083-4940-BE40-45ECA504F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45EECF-04F3-4687-9BFD-E5009E614A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ECDC1-9E08-43A2-B60C-9F5811276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BC913-A34B-4F52-BEA8-BD43B10D2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357D7-6ACF-45A8-AA20-EDF4B1A6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FCD28-5986-420D-A864-C78A0F6D3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02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CF0B0F-3744-44A7-9A82-80C4392B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4B35E-0A52-4C56-BE6D-DB19912E5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90FA3-3A62-48A4-947B-7FC10CB857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23081-8390-47C9-AF62-D274EAEAF164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7A843-E9F2-4CDA-A29E-E3DC2F22F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E6332-8A7A-4CE5-AECC-0923AA613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3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arge tree in front of a building&#10;&#10;Description automatically generated">
            <a:extLst>
              <a:ext uri="{FF2B5EF4-FFF2-40B4-BE49-F238E27FC236}">
                <a16:creationId xmlns:a16="http://schemas.microsoft.com/office/drawing/2014/main" id="{14414B8A-1494-4F1F-B6C2-2B9FE23ECB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BDF4AF-B045-4070-A0CB-F24261523803}"/>
              </a:ext>
            </a:extLst>
          </p:cNvPr>
          <p:cNvSpPr/>
          <p:nvPr/>
        </p:nvSpPr>
        <p:spPr>
          <a:xfrm>
            <a:off x="0" y="0"/>
            <a:ext cx="3473499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93A484"/>
              </a:gs>
              <a:gs pos="52000">
                <a:srgbClr val="303A32"/>
              </a:gs>
            </a:gsLst>
            <a:lin ang="2400000" scaled="0"/>
            <a:tileRect/>
          </a:gra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1C5182-B447-4AC2-A314-8636C950C4DB}"/>
              </a:ext>
            </a:extLst>
          </p:cNvPr>
          <p:cNvSpPr txBox="1"/>
          <p:nvPr/>
        </p:nvSpPr>
        <p:spPr>
          <a:xfrm>
            <a:off x="247362" y="330171"/>
            <a:ext cx="34734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rgbClr val="FA7603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The Haunted States of America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3C354-60A2-45F8-AA95-CAE0199E3E1D}"/>
              </a:ext>
            </a:extLst>
          </p:cNvPr>
          <p:cNvSpPr txBox="1"/>
          <p:nvPr/>
        </p:nvSpPr>
        <p:spPr>
          <a:xfrm>
            <a:off x="247362" y="4571999"/>
            <a:ext cx="2949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TEAM 2</a:t>
            </a:r>
          </a:p>
          <a:p>
            <a:endParaRPr lang="es-MX" b="1" dirty="0">
              <a:solidFill>
                <a:schemeClr val="bg1"/>
              </a:solidFill>
            </a:endParaRPr>
          </a:p>
          <a:p>
            <a:r>
              <a:rPr lang="es-MX" b="1" dirty="0">
                <a:solidFill>
                  <a:schemeClr val="bg1"/>
                </a:solidFill>
              </a:rPr>
              <a:t>Cintia Mercado</a:t>
            </a:r>
          </a:p>
          <a:p>
            <a:r>
              <a:rPr lang="es-MX" b="1" dirty="0" err="1">
                <a:solidFill>
                  <a:schemeClr val="bg1"/>
                </a:solidFill>
              </a:rPr>
              <a:t>Cristobal</a:t>
            </a:r>
            <a:r>
              <a:rPr lang="es-MX" b="1" dirty="0">
                <a:solidFill>
                  <a:schemeClr val="bg1"/>
                </a:solidFill>
              </a:rPr>
              <a:t> </a:t>
            </a:r>
            <a:r>
              <a:rPr lang="es-MX" b="1" dirty="0" err="1">
                <a:solidFill>
                  <a:schemeClr val="bg1"/>
                </a:solidFill>
              </a:rPr>
              <a:t>Bugeda</a:t>
            </a:r>
            <a:endParaRPr lang="es-MX" b="1" dirty="0">
              <a:solidFill>
                <a:schemeClr val="bg1"/>
              </a:solidFill>
            </a:endParaRPr>
          </a:p>
          <a:p>
            <a:r>
              <a:rPr lang="es-MX" b="1" dirty="0">
                <a:solidFill>
                  <a:schemeClr val="bg1"/>
                </a:solidFill>
              </a:rPr>
              <a:t>Eduardo Garza</a:t>
            </a:r>
          </a:p>
          <a:p>
            <a:r>
              <a:rPr lang="es-MX" b="1" dirty="0">
                <a:solidFill>
                  <a:schemeClr val="bg1"/>
                </a:solidFill>
              </a:rPr>
              <a:t>Luis Fernando Cavazos</a:t>
            </a:r>
          </a:p>
        </p:txBody>
      </p:sp>
    </p:spTree>
    <p:extLst>
      <p:ext uri="{BB962C8B-B14F-4D97-AF65-F5344CB8AC3E}">
        <p14:creationId xmlns:p14="http://schemas.microsoft.com/office/powerpoint/2010/main" val="3638773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6" y="310878"/>
            <a:ext cx="4785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Our Website &gt; Haunted 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9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3004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8A44A2-F7CD-4AD6-98AB-CF159C39FE69}"/>
              </a:ext>
            </a:extLst>
          </p:cNvPr>
          <p:cNvSpPr txBox="1"/>
          <p:nvPr/>
        </p:nvSpPr>
        <p:spPr>
          <a:xfrm>
            <a:off x="2706744" y="61106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https://haunted-america.herokuapp.com/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5AF203-B835-4478-8DF6-13EF40C85A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37" b="4533"/>
          <a:stretch/>
        </p:blipFill>
        <p:spPr>
          <a:xfrm>
            <a:off x="1681629" y="921870"/>
            <a:ext cx="8146230" cy="5014259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514301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6" y="310878"/>
            <a:ext cx="4785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Our Website &gt; Cursed Map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10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3004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1A3C14-CF98-4848-AA9E-A09BE344735B}"/>
              </a:ext>
            </a:extLst>
          </p:cNvPr>
          <p:cNvSpPr txBox="1"/>
          <p:nvPr/>
        </p:nvSpPr>
        <p:spPr>
          <a:xfrm>
            <a:off x="2371276" y="6106718"/>
            <a:ext cx="6803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https://haunted-america.herokuapp.com/map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295BF9-C756-4AE9-B21B-6191CC71C4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3" b="4963"/>
          <a:stretch/>
        </p:blipFill>
        <p:spPr>
          <a:xfrm>
            <a:off x="1699559" y="1089913"/>
            <a:ext cx="8146800" cy="4932279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87843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6" y="310878"/>
            <a:ext cx="4785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Our Website &gt; Spooky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11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3004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75B703-7112-448D-98A7-ABA5F3FD25FF}"/>
              </a:ext>
            </a:extLst>
          </p:cNvPr>
          <p:cNvSpPr txBox="1"/>
          <p:nvPr/>
        </p:nvSpPr>
        <p:spPr>
          <a:xfrm>
            <a:off x="2415397" y="6106718"/>
            <a:ext cx="6803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https://haunted-america.herokuapp.com/data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C6C909-6E39-4BA8-918E-E6F81FC004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4" b="4532"/>
          <a:stretch/>
        </p:blipFill>
        <p:spPr>
          <a:xfrm>
            <a:off x="1663700" y="1016797"/>
            <a:ext cx="8146800" cy="4955638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75939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2" name="Rectangle 10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The History of Halloween in the United States | Why do we Trick-or-Treat?">
            <a:extLst>
              <a:ext uri="{FF2B5EF4-FFF2-40B4-BE49-F238E27FC236}">
                <a16:creationId xmlns:a16="http://schemas.microsoft.com/office/drawing/2014/main" id="{E762BF2F-8CE7-4C85-8002-642DB8341A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33"/>
          <a:stretch/>
        </p:blipFill>
        <p:spPr bwMode="auto">
          <a:xfrm>
            <a:off x="-3047" y="12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3" name="Rectangle 10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340846" y="1680657"/>
            <a:ext cx="4236905" cy="10538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Happy Halloween</a:t>
            </a:r>
          </a:p>
        </p:txBody>
      </p:sp>
    </p:spTree>
    <p:extLst>
      <p:ext uri="{BB962C8B-B14F-4D97-AF65-F5344CB8AC3E}">
        <p14:creationId xmlns:p14="http://schemas.microsoft.com/office/powerpoint/2010/main" val="603265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7" y="310878"/>
            <a:ext cx="1998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Our Vision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1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3004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C0CF68-0118-4479-A9F7-89D0D505F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012" y="1131495"/>
            <a:ext cx="5704213" cy="43721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545A73-641B-4232-B514-5CD7BCF5D945}"/>
              </a:ext>
            </a:extLst>
          </p:cNvPr>
          <p:cNvSpPr txBox="1"/>
          <p:nvPr/>
        </p:nvSpPr>
        <p:spPr>
          <a:xfrm>
            <a:off x="5280554" y="55036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131313"/>
                </a:solidFill>
                <a:effectLst/>
                <a:latin typeface="Canela"/>
              </a:rPr>
              <a:t>Trans-Allegheny Lunatic Asylum, Weston, West Virginia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39D52-5BDD-4B3A-89E5-1D3B00A1BB11}"/>
              </a:ext>
            </a:extLst>
          </p:cNvPr>
          <p:cNvSpPr txBox="1"/>
          <p:nvPr/>
        </p:nvSpPr>
        <p:spPr>
          <a:xfrm>
            <a:off x="388713" y="1256333"/>
            <a:ext cx="47250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Decided to work on a project related to Halloween</a:t>
            </a:r>
          </a:p>
          <a:p>
            <a:pPr>
              <a:buClr>
                <a:schemeClr val="accent2"/>
              </a:buClr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Wouldn’t it be cool to have a site where you could find haunted places? 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Name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Location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Story 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Place type (house, cemetery, asylum, etc.)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Where are most haunted places located?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By State </a:t>
            </a:r>
          </a:p>
          <a:p>
            <a:pPr lvl="1">
              <a:buClr>
                <a:schemeClr val="accent2"/>
              </a:buClr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Found a database with nearly 11,000 haunted places across the United Sates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1CC371-1727-4C0F-BAD1-A91A5DE1AE82}"/>
              </a:ext>
            </a:extLst>
          </p:cNvPr>
          <p:cNvSpPr txBox="1"/>
          <p:nvPr/>
        </p:nvSpPr>
        <p:spPr>
          <a:xfrm>
            <a:off x="5280554" y="5798488"/>
            <a:ext cx="5680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Haunting: </a:t>
            </a:r>
            <a:r>
              <a:rPr lang="en-US" sz="1400" i="1" dirty="0"/>
              <a:t>Closed in 1997. In the Civil War Wing you can hear police sirens even though there are no cops in the building.</a:t>
            </a:r>
          </a:p>
        </p:txBody>
      </p:sp>
    </p:spTree>
    <p:extLst>
      <p:ext uri="{BB962C8B-B14F-4D97-AF65-F5344CB8AC3E}">
        <p14:creationId xmlns:p14="http://schemas.microsoft.com/office/powerpoint/2010/main" val="4239866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7" y="310878"/>
            <a:ext cx="1998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Mockups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2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34506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0E3413-4496-47B5-A4FA-77678A0237E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23" y="1587506"/>
            <a:ext cx="3404559" cy="3381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DD7E88-E0FB-4B91-80A9-FFD7199C227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742" y="1587507"/>
            <a:ext cx="3538987" cy="3381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742F14-B1ED-42E3-8627-2E1E0774E1D9}"/>
              </a:ext>
            </a:extLst>
          </p:cNvPr>
          <p:cNvSpPr txBox="1"/>
          <p:nvPr/>
        </p:nvSpPr>
        <p:spPr>
          <a:xfrm>
            <a:off x="3988742" y="1166693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CURSED 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14850-E9C4-4CAB-BDFF-517DD81D0F19}"/>
              </a:ext>
            </a:extLst>
          </p:cNvPr>
          <p:cNvSpPr txBox="1"/>
          <p:nvPr/>
        </p:nvSpPr>
        <p:spPr>
          <a:xfrm>
            <a:off x="442823" y="1166693"/>
            <a:ext cx="180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HUANTED HOME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0370D-25D3-4F18-870E-59C07760A1AF}"/>
              </a:ext>
            </a:extLst>
          </p:cNvPr>
          <p:cNvSpPr txBox="1"/>
          <p:nvPr/>
        </p:nvSpPr>
        <p:spPr>
          <a:xfrm>
            <a:off x="7691747" y="1166693"/>
            <a:ext cx="152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SPOOKY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F78E66-9E6D-4161-8975-FD7848C2C35E}"/>
              </a:ext>
            </a:extLst>
          </p:cNvPr>
          <p:cNvSpPr txBox="1"/>
          <p:nvPr/>
        </p:nvSpPr>
        <p:spPr>
          <a:xfrm>
            <a:off x="350808" y="5063068"/>
            <a:ext cx="34965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Welcome page with information about the site and inviting users to explore for more information regarding haunted places in the United States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ED725-258C-4D61-BF25-75459886E20B}"/>
              </a:ext>
            </a:extLst>
          </p:cNvPr>
          <p:cNvSpPr txBox="1"/>
          <p:nvPr/>
        </p:nvSpPr>
        <p:spPr>
          <a:xfrm>
            <a:off x="3942272" y="5053472"/>
            <a:ext cx="349657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Map displays haunted places across the United Sates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By clicking on each marker, information regarding the place’s name, type and description is displayed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886546-98CF-411B-8F5A-8139F0CC99E5}"/>
              </a:ext>
            </a:extLst>
          </p:cNvPr>
          <p:cNvSpPr txBox="1"/>
          <p:nvPr/>
        </p:nvSpPr>
        <p:spPr>
          <a:xfrm>
            <a:off x="7706264" y="5020295"/>
            <a:ext cx="34965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Top 10 Cities based on selected State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Top 10 Place Types based on selected State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World Cloud based on place’s description (optional)</a:t>
            </a:r>
          </a:p>
        </p:txBody>
      </p:sp>
      <p:pic>
        <p:nvPicPr>
          <p:cNvPr id="22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B9C9316B-779B-407B-8399-E53A64D20C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747" y="1587506"/>
            <a:ext cx="3941969" cy="33813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1785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7" y="310878"/>
            <a:ext cx="1998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ETL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3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3004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5A30116-6A71-4EDC-895D-A9E658047BB8}"/>
              </a:ext>
            </a:extLst>
          </p:cNvPr>
          <p:cNvGrpSpPr/>
          <p:nvPr/>
        </p:nvGrpSpPr>
        <p:grpSpPr>
          <a:xfrm>
            <a:off x="470879" y="1501485"/>
            <a:ext cx="2467190" cy="2343624"/>
            <a:chOff x="408282" y="1415542"/>
            <a:chExt cx="2467190" cy="2343624"/>
          </a:xfrm>
        </p:grpSpPr>
        <p:pic>
          <p:nvPicPr>
            <p:cNvPr id="8194" name="Picture 2" descr="Working with CSV files | Fund Recs">
              <a:extLst>
                <a:ext uri="{FF2B5EF4-FFF2-40B4-BE49-F238E27FC236}">
                  <a16:creationId xmlns:a16="http://schemas.microsoft.com/office/drawing/2014/main" id="{8F60C0AF-1AF3-40A0-8669-1C33BB28A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282" y="1530265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E5431DA-2931-4DDE-A917-026E81F43BD8}"/>
                </a:ext>
              </a:extLst>
            </p:cNvPr>
            <p:cNvSpPr/>
            <p:nvPr/>
          </p:nvSpPr>
          <p:spPr>
            <a:xfrm>
              <a:off x="408282" y="1415542"/>
              <a:ext cx="540000" cy="540000"/>
            </a:xfrm>
            <a:prstGeom prst="ellipse">
              <a:avLst/>
            </a:prstGeom>
            <a:solidFill>
              <a:srgbClr val="FE820C"/>
            </a:solidFill>
            <a:ln>
              <a:solidFill>
                <a:srgbClr val="79C9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1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8DC1644-1A46-45C0-AC55-148CA158F48E}"/>
                </a:ext>
              </a:extLst>
            </p:cNvPr>
            <p:cNvSpPr txBox="1"/>
            <p:nvPr/>
          </p:nvSpPr>
          <p:spPr>
            <a:xfrm>
              <a:off x="678282" y="3020502"/>
              <a:ext cx="219719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Downloaded csv file (“haunted_places.csv”)</a:t>
              </a:r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endParaRPr lang="en-US" sz="14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72B7E9-0C1E-44E4-AD85-56DC055ABE73}"/>
              </a:ext>
            </a:extLst>
          </p:cNvPr>
          <p:cNvGrpSpPr/>
          <p:nvPr/>
        </p:nvGrpSpPr>
        <p:grpSpPr>
          <a:xfrm>
            <a:off x="3723444" y="1501485"/>
            <a:ext cx="3626147" cy="3420842"/>
            <a:chOff x="3372893" y="1415542"/>
            <a:chExt cx="3626147" cy="3420842"/>
          </a:xfrm>
        </p:grpSpPr>
        <p:pic>
          <p:nvPicPr>
            <p:cNvPr id="8206" name="Picture 14">
              <a:extLst>
                <a:ext uri="{FF2B5EF4-FFF2-40B4-BE49-F238E27FC236}">
                  <a16:creationId xmlns:a16="http://schemas.microsoft.com/office/drawing/2014/main" id="{4F761BC5-CE81-4BBF-85BC-25310D06AD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6153" y="1530265"/>
              <a:ext cx="3562887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324A490-EE70-4009-BBEA-6441BFEA47F4}"/>
                </a:ext>
              </a:extLst>
            </p:cNvPr>
            <p:cNvSpPr/>
            <p:nvPr/>
          </p:nvSpPr>
          <p:spPr>
            <a:xfrm>
              <a:off x="3372893" y="1415542"/>
              <a:ext cx="540000" cy="540000"/>
            </a:xfrm>
            <a:prstGeom prst="ellipse">
              <a:avLst/>
            </a:prstGeom>
            <a:solidFill>
              <a:srgbClr val="FE820C"/>
            </a:solidFill>
            <a:ln>
              <a:solidFill>
                <a:srgbClr val="79C9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2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ED7A5-8810-4EEA-9F61-BED119F87C12}"/>
                </a:ext>
              </a:extLst>
            </p:cNvPr>
            <p:cNvSpPr txBox="1"/>
            <p:nvPr/>
          </p:nvSpPr>
          <p:spPr>
            <a:xfrm>
              <a:off x="3436153" y="3020502"/>
              <a:ext cx="3562887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Extract data (10,992 records)</a:t>
              </a:r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Data cleansing: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Missing city, longitude or latitude </a:t>
              </a:r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Re-order columns</a:t>
              </a:r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Re-set index</a:t>
              </a:r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9,720 total records exported to cleaned csv file (haunted_locations.csv”)</a:t>
              </a:r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endParaRPr lang="en-US" sz="14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8148660-5467-4BC9-BA3D-D6B4B16E753C}"/>
              </a:ext>
            </a:extLst>
          </p:cNvPr>
          <p:cNvGrpSpPr/>
          <p:nvPr/>
        </p:nvGrpSpPr>
        <p:grpSpPr>
          <a:xfrm>
            <a:off x="8134965" y="1501485"/>
            <a:ext cx="3573620" cy="4713503"/>
            <a:chOff x="8072368" y="1415542"/>
            <a:chExt cx="3573620" cy="4713503"/>
          </a:xfrm>
        </p:grpSpPr>
        <p:pic>
          <p:nvPicPr>
            <p:cNvPr id="8214" name="Picture 22" descr="Wal-e, backup continuo en postgresql | Blog">
              <a:extLst>
                <a:ext uri="{FF2B5EF4-FFF2-40B4-BE49-F238E27FC236}">
                  <a16:creationId xmlns:a16="http://schemas.microsoft.com/office/drawing/2014/main" id="{336377CF-C49A-4D9A-858D-0AE022E72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2367" y="1530265"/>
              <a:ext cx="3137143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033A0AA-9329-4DAA-A12D-3B343A277618}"/>
                </a:ext>
              </a:extLst>
            </p:cNvPr>
            <p:cNvSpPr/>
            <p:nvPr/>
          </p:nvSpPr>
          <p:spPr>
            <a:xfrm>
              <a:off x="8072368" y="1415542"/>
              <a:ext cx="540000" cy="540000"/>
            </a:xfrm>
            <a:prstGeom prst="ellipse">
              <a:avLst/>
            </a:prstGeom>
            <a:solidFill>
              <a:srgbClr val="FE820C"/>
            </a:solidFill>
            <a:ln>
              <a:solidFill>
                <a:srgbClr val="79C9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3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F95114-9C0D-4821-8455-30F7DD10EF59}"/>
                </a:ext>
              </a:extLst>
            </p:cNvPr>
            <p:cNvSpPr txBox="1"/>
            <p:nvPr/>
          </p:nvSpPr>
          <p:spPr>
            <a:xfrm>
              <a:off x="8342367" y="3020502"/>
              <a:ext cx="3303621" cy="3108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Generated Database in Heroku</a:t>
              </a:r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Created Table: Locations</a:t>
              </a:r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Schema for Locations table: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 err="1"/>
                <a:t>loc_id</a:t>
              </a:r>
              <a:r>
                <a:rPr lang="en-US" sz="1400" dirty="0"/>
                <a:t> as Primary Key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Location (place´s name)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City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State 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State abbreviation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Country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Longitude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Latitude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City Longitude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City Latitude</a:t>
              </a:r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Imported csv file to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972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7" y="310878"/>
            <a:ext cx="1998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4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8755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08795B-970D-443C-A25E-55ED6E66CBB7}"/>
              </a:ext>
            </a:extLst>
          </p:cNvPr>
          <p:cNvSpPr/>
          <p:nvPr/>
        </p:nvSpPr>
        <p:spPr>
          <a:xfrm>
            <a:off x="1486946" y="1152262"/>
            <a:ext cx="1368727" cy="13182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/>
              <a:t>FRONT END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02637-157D-4287-8BF3-4F654AC8ED15}"/>
              </a:ext>
            </a:extLst>
          </p:cNvPr>
          <p:cNvSpPr txBox="1"/>
          <p:nvPr/>
        </p:nvSpPr>
        <p:spPr>
          <a:xfrm>
            <a:off x="3253282" y="135084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i="1" dirty="0"/>
              <a:t>HTML</a:t>
            </a:r>
            <a:endParaRPr lang="en-US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FB2841-A3DB-4CDE-A006-CECC88FE1A0D}"/>
              </a:ext>
            </a:extLst>
          </p:cNvPr>
          <p:cNvSpPr/>
          <p:nvPr/>
        </p:nvSpPr>
        <p:spPr>
          <a:xfrm>
            <a:off x="1486946" y="3405056"/>
            <a:ext cx="1368727" cy="26138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/>
              <a:t>BACK END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E0E3DC-8DDD-4FD3-8E71-AA9281BC6908}"/>
              </a:ext>
            </a:extLst>
          </p:cNvPr>
          <p:cNvSpPr txBox="1"/>
          <p:nvPr/>
        </p:nvSpPr>
        <p:spPr>
          <a:xfrm>
            <a:off x="3191055" y="4118174"/>
            <a:ext cx="8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i="1" dirty="0"/>
              <a:t>app.py</a:t>
            </a:r>
            <a:endParaRPr lang="en-US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567DC5-F364-4EE5-A19B-501D96CDE2B9}"/>
              </a:ext>
            </a:extLst>
          </p:cNvPr>
          <p:cNvSpPr/>
          <p:nvPr/>
        </p:nvSpPr>
        <p:spPr>
          <a:xfrm>
            <a:off x="3098461" y="1167759"/>
            <a:ext cx="1017917" cy="6806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DB4A4B-1D81-49BA-83E5-A79E946D0119}"/>
              </a:ext>
            </a:extLst>
          </p:cNvPr>
          <p:cNvSpPr/>
          <p:nvPr/>
        </p:nvSpPr>
        <p:spPr>
          <a:xfrm>
            <a:off x="3098461" y="4124319"/>
            <a:ext cx="1017917" cy="365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Heroku Logo Download Vector">
            <a:extLst>
              <a:ext uri="{FF2B5EF4-FFF2-40B4-BE49-F238E27FC236}">
                <a16:creationId xmlns:a16="http://schemas.microsoft.com/office/drawing/2014/main" id="{41D65751-B182-4C64-9256-D5C33CB0D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04" b="34088"/>
          <a:stretch/>
        </p:blipFill>
        <p:spPr bwMode="auto">
          <a:xfrm>
            <a:off x="1486946" y="6152296"/>
            <a:ext cx="1002230" cy="32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7B6BBEA-91A2-45BD-A14B-F3DE859B9365}"/>
              </a:ext>
            </a:extLst>
          </p:cNvPr>
          <p:cNvSpPr txBox="1"/>
          <p:nvPr/>
        </p:nvSpPr>
        <p:spPr>
          <a:xfrm>
            <a:off x="6132817" y="4112993"/>
            <a:ext cx="112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i="1" dirty="0"/>
              <a:t>JavaScript</a:t>
            </a:r>
            <a:endParaRPr lang="en-US" i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409FEF-83E7-40E7-A5E3-A5B5AF1BECCC}"/>
              </a:ext>
            </a:extLst>
          </p:cNvPr>
          <p:cNvSpPr/>
          <p:nvPr/>
        </p:nvSpPr>
        <p:spPr>
          <a:xfrm>
            <a:off x="6169072" y="4098240"/>
            <a:ext cx="1017917" cy="365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EA89E-0D78-482C-BB68-27CE9C004900}"/>
              </a:ext>
            </a:extLst>
          </p:cNvPr>
          <p:cNvSpPr txBox="1"/>
          <p:nvPr/>
        </p:nvSpPr>
        <p:spPr>
          <a:xfrm>
            <a:off x="4815533" y="2771971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i="1" dirty="0"/>
              <a:t>JSON</a:t>
            </a:r>
            <a:endParaRPr lang="en-US" i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4DEFBA-7199-4D3F-A72E-BEA92037FD96}"/>
              </a:ext>
            </a:extLst>
          </p:cNvPr>
          <p:cNvSpPr/>
          <p:nvPr/>
        </p:nvSpPr>
        <p:spPr>
          <a:xfrm>
            <a:off x="4637755" y="2753896"/>
            <a:ext cx="1017917" cy="365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CF41FC26-0630-4D1F-A908-AFE259937D9B}"/>
              </a:ext>
            </a:extLst>
          </p:cNvPr>
          <p:cNvSpPr/>
          <p:nvPr/>
        </p:nvSpPr>
        <p:spPr>
          <a:xfrm>
            <a:off x="4637755" y="5005054"/>
            <a:ext cx="1017917" cy="87003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PostgreSQL</a:t>
            </a:r>
            <a:endParaRPr lang="en-US" sz="14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6456535-CC71-4805-BC2D-5A57EBF31122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 flipH="1">
            <a:off x="3600206" y="1848457"/>
            <a:ext cx="7214" cy="226971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40AD377-D620-4F87-9E99-B06454EFBE33}"/>
              </a:ext>
            </a:extLst>
          </p:cNvPr>
          <p:cNvCxnSpPr>
            <a:cxnSpLocks/>
            <a:stCxn id="36" idx="1"/>
            <a:endCxn id="30" idx="2"/>
          </p:cNvCxnSpPr>
          <p:nvPr/>
        </p:nvCxnSpPr>
        <p:spPr>
          <a:xfrm flipV="1">
            <a:off x="5146714" y="3119670"/>
            <a:ext cx="0" cy="1885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onnector: Elbow 1023">
            <a:extLst>
              <a:ext uri="{FF2B5EF4-FFF2-40B4-BE49-F238E27FC236}">
                <a16:creationId xmlns:a16="http://schemas.microsoft.com/office/drawing/2014/main" id="{F9E95466-539E-46B1-A89E-A4141AE5A69F}"/>
              </a:ext>
            </a:extLst>
          </p:cNvPr>
          <p:cNvCxnSpPr>
            <a:cxnSpLocks/>
            <a:stCxn id="17" idx="3"/>
            <a:endCxn id="30" idx="1"/>
          </p:cNvCxnSpPr>
          <p:nvPr/>
        </p:nvCxnSpPr>
        <p:spPr>
          <a:xfrm flipV="1">
            <a:off x="4116378" y="2936783"/>
            <a:ext cx="521377" cy="13704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C614C18-9A29-451E-9FD4-509053D50545}"/>
              </a:ext>
            </a:extLst>
          </p:cNvPr>
          <p:cNvCxnSpPr>
            <a:cxnSpLocks/>
            <a:stCxn id="14" idx="3"/>
            <a:endCxn id="30" idx="0"/>
          </p:cNvCxnSpPr>
          <p:nvPr/>
        </p:nvCxnSpPr>
        <p:spPr>
          <a:xfrm>
            <a:off x="4116378" y="1508108"/>
            <a:ext cx="1030336" cy="12457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A5FC9B0A-073D-4B43-B1C4-CF1F1F8BFAD6}"/>
              </a:ext>
            </a:extLst>
          </p:cNvPr>
          <p:cNvCxnSpPr>
            <a:cxnSpLocks/>
            <a:stCxn id="30" idx="3"/>
            <a:endCxn id="23" idx="1"/>
          </p:cNvCxnSpPr>
          <p:nvPr/>
        </p:nvCxnSpPr>
        <p:spPr>
          <a:xfrm>
            <a:off x="5655672" y="2936783"/>
            <a:ext cx="513400" cy="134434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or: Elbow 81">
            <a:extLst>
              <a:ext uri="{FF2B5EF4-FFF2-40B4-BE49-F238E27FC236}">
                <a16:creationId xmlns:a16="http://schemas.microsoft.com/office/drawing/2014/main" id="{F80167F9-7135-4478-91FB-88DA9259FC7D}"/>
              </a:ext>
            </a:extLst>
          </p:cNvPr>
          <p:cNvCxnSpPr>
            <a:cxnSpLocks/>
            <a:stCxn id="14" idx="3"/>
            <a:endCxn id="23" idx="0"/>
          </p:cNvCxnSpPr>
          <p:nvPr/>
        </p:nvCxnSpPr>
        <p:spPr>
          <a:xfrm>
            <a:off x="4116378" y="1508108"/>
            <a:ext cx="2561653" cy="259013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D3EBF44C-9325-4302-9C25-1483972763C3}"/>
              </a:ext>
            </a:extLst>
          </p:cNvPr>
          <p:cNvSpPr/>
          <p:nvPr/>
        </p:nvSpPr>
        <p:spPr>
          <a:xfrm>
            <a:off x="1486946" y="2495606"/>
            <a:ext cx="1368727" cy="9286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/>
              <a:t>“MIDDLEWARE”</a:t>
            </a:r>
            <a:endParaRPr lang="en-US" sz="1200" b="1" dirty="0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F00EC474-18FC-4C19-860B-2768E7CA565E}"/>
              </a:ext>
            </a:extLst>
          </p:cNvPr>
          <p:cNvSpPr/>
          <p:nvPr/>
        </p:nvSpPr>
        <p:spPr>
          <a:xfrm>
            <a:off x="1362973" y="906269"/>
            <a:ext cx="5998234" cy="57221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4964137F-3E8A-4FAF-A597-56556A7C1395}"/>
              </a:ext>
            </a:extLst>
          </p:cNvPr>
          <p:cNvCxnSpPr>
            <a:cxnSpLocks/>
          </p:cNvCxnSpPr>
          <p:nvPr/>
        </p:nvCxnSpPr>
        <p:spPr>
          <a:xfrm flipV="1">
            <a:off x="2893606" y="2470529"/>
            <a:ext cx="4351400" cy="2507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205685-4F83-413B-86A0-405A408E0ADD}"/>
              </a:ext>
            </a:extLst>
          </p:cNvPr>
          <p:cNvCxnSpPr>
            <a:cxnSpLocks/>
          </p:cNvCxnSpPr>
          <p:nvPr/>
        </p:nvCxnSpPr>
        <p:spPr>
          <a:xfrm flipV="1">
            <a:off x="2893606" y="3397814"/>
            <a:ext cx="4351400" cy="2507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B42E7D5C-AA10-4D94-A443-85905D80CB08}"/>
              </a:ext>
            </a:extLst>
          </p:cNvPr>
          <p:cNvSpPr txBox="1"/>
          <p:nvPr/>
        </p:nvSpPr>
        <p:spPr>
          <a:xfrm>
            <a:off x="3040565" y="4483948"/>
            <a:ext cx="156267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i="1" dirty="0"/>
              <a:t>api</a:t>
            </a:r>
            <a:r>
              <a:rPr lang="en-US" sz="1400" i="1" dirty="0"/>
              <a:t>/locations*</a:t>
            </a:r>
          </a:p>
          <a:p>
            <a:r>
              <a:rPr lang="en-US" sz="1400" i="1" dirty="0" err="1"/>
              <a:t>api</a:t>
            </a:r>
            <a:r>
              <a:rPr lang="en-US" sz="1400" i="1" dirty="0"/>
              <a:t>/&lt;state&gt;*</a:t>
            </a:r>
          </a:p>
          <a:p>
            <a:endParaRPr lang="en-US" sz="1400" i="1" dirty="0"/>
          </a:p>
          <a:p>
            <a:r>
              <a:rPr lang="en-US" sz="1400" i="1" dirty="0" err="1"/>
              <a:t>Render_templates</a:t>
            </a:r>
            <a:r>
              <a:rPr lang="en-US" sz="1400" i="1" dirty="0"/>
              <a:t>:</a:t>
            </a:r>
          </a:p>
          <a:p>
            <a:r>
              <a:rPr lang="en-US" sz="1400" i="1" dirty="0"/>
              <a:t>/home</a:t>
            </a:r>
          </a:p>
          <a:p>
            <a:r>
              <a:rPr lang="es-MX" sz="1400" i="1" dirty="0"/>
              <a:t>/</a:t>
            </a:r>
            <a:r>
              <a:rPr lang="es-MX" sz="1400" i="1" dirty="0" err="1"/>
              <a:t>map</a:t>
            </a:r>
            <a:endParaRPr lang="es-MX" sz="1400" i="1" dirty="0"/>
          </a:p>
          <a:p>
            <a:r>
              <a:rPr lang="es-MX" sz="1400" i="1" dirty="0"/>
              <a:t>/data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10AB0252-DCAB-48E0-B93C-E17A5FE6682E}"/>
              </a:ext>
            </a:extLst>
          </p:cNvPr>
          <p:cNvSpPr txBox="1"/>
          <p:nvPr/>
        </p:nvSpPr>
        <p:spPr>
          <a:xfrm>
            <a:off x="6162754" y="4497077"/>
            <a:ext cx="698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map.js</a:t>
            </a:r>
          </a:p>
          <a:p>
            <a:r>
              <a:rPr lang="en-US" sz="1400" i="1" dirty="0"/>
              <a:t>data.js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0B5C0957-EFBA-400D-925D-D5C69D2D3B8C}"/>
              </a:ext>
            </a:extLst>
          </p:cNvPr>
          <p:cNvSpPr txBox="1"/>
          <p:nvPr/>
        </p:nvSpPr>
        <p:spPr>
          <a:xfrm>
            <a:off x="4133912" y="1511403"/>
            <a:ext cx="9752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home.html</a:t>
            </a:r>
          </a:p>
          <a:p>
            <a:r>
              <a:rPr lang="en-US" sz="1400" i="1" dirty="0"/>
              <a:t>map.html</a:t>
            </a:r>
          </a:p>
          <a:p>
            <a:r>
              <a:rPr lang="en-US" sz="1400" i="1" dirty="0"/>
              <a:t>data.html</a:t>
            </a:r>
          </a:p>
        </p:txBody>
      </p:sp>
      <p:pic>
        <p:nvPicPr>
          <p:cNvPr id="1077" name="Picture 4" descr="Heroku Logo Download Vector">
            <a:extLst>
              <a:ext uri="{FF2B5EF4-FFF2-40B4-BE49-F238E27FC236}">
                <a16:creationId xmlns:a16="http://schemas.microsoft.com/office/drawing/2014/main" id="{24BDD788-A7A7-4550-A371-B668D02E6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04" b="34088"/>
          <a:stretch/>
        </p:blipFill>
        <p:spPr bwMode="auto">
          <a:xfrm>
            <a:off x="9114791" y="6200389"/>
            <a:ext cx="1002230" cy="32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8" name="Rectangle 1077">
            <a:extLst>
              <a:ext uri="{FF2B5EF4-FFF2-40B4-BE49-F238E27FC236}">
                <a16:creationId xmlns:a16="http://schemas.microsoft.com/office/drawing/2014/main" id="{C73844C9-07EC-4FD1-BB7A-FAB733A6E841}"/>
              </a:ext>
            </a:extLst>
          </p:cNvPr>
          <p:cNvSpPr/>
          <p:nvPr/>
        </p:nvSpPr>
        <p:spPr>
          <a:xfrm>
            <a:off x="7538986" y="915391"/>
            <a:ext cx="2691942" cy="57221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2" name="Graphic 1081" descr="Open folder">
            <a:extLst>
              <a:ext uri="{FF2B5EF4-FFF2-40B4-BE49-F238E27FC236}">
                <a16:creationId xmlns:a16="http://schemas.microsoft.com/office/drawing/2014/main" id="{43F5F3C4-1721-4F4A-9EE8-1EE6DF05A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4157" y="2007370"/>
            <a:ext cx="360000" cy="360000"/>
          </a:xfrm>
          <a:prstGeom prst="rect">
            <a:avLst/>
          </a:prstGeom>
        </p:spPr>
      </p:pic>
      <p:pic>
        <p:nvPicPr>
          <p:cNvPr id="1084" name="Graphic 1083" descr="Paper">
            <a:extLst>
              <a:ext uri="{FF2B5EF4-FFF2-40B4-BE49-F238E27FC236}">
                <a16:creationId xmlns:a16="http://schemas.microsoft.com/office/drawing/2014/main" id="{7B25CD76-0E86-4820-99C2-981845B29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4157" y="1034702"/>
            <a:ext cx="270000" cy="270000"/>
          </a:xfrm>
          <a:prstGeom prst="rect">
            <a:avLst/>
          </a:prstGeom>
        </p:spPr>
      </p:pic>
      <p:sp>
        <p:nvSpPr>
          <p:cNvPr id="1085" name="TextBox 1084">
            <a:extLst>
              <a:ext uri="{FF2B5EF4-FFF2-40B4-BE49-F238E27FC236}">
                <a16:creationId xmlns:a16="http://schemas.microsoft.com/office/drawing/2014/main" id="{3FD20E55-7C10-4423-BA10-209293BD80CF}"/>
              </a:ext>
            </a:extLst>
          </p:cNvPr>
          <p:cNvSpPr txBox="1"/>
          <p:nvPr/>
        </p:nvSpPr>
        <p:spPr>
          <a:xfrm>
            <a:off x="7981747" y="1013870"/>
            <a:ext cx="693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app.py</a:t>
            </a:r>
          </a:p>
        </p:txBody>
      </p:sp>
      <p:pic>
        <p:nvPicPr>
          <p:cNvPr id="1086" name="Graphic 1085" descr="Paper">
            <a:extLst>
              <a:ext uri="{FF2B5EF4-FFF2-40B4-BE49-F238E27FC236}">
                <a16:creationId xmlns:a16="http://schemas.microsoft.com/office/drawing/2014/main" id="{72DD692B-D6E0-4BF1-96F2-DD41570E2F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4157" y="1353402"/>
            <a:ext cx="270000" cy="270000"/>
          </a:xfrm>
          <a:prstGeom prst="rect">
            <a:avLst/>
          </a:prstGeom>
        </p:spPr>
      </p:pic>
      <p:sp>
        <p:nvSpPr>
          <p:cNvPr id="1087" name="TextBox 1086">
            <a:extLst>
              <a:ext uri="{FF2B5EF4-FFF2-40B4-BE49-F238E27FC236}">
                <a16:creationId xmlns:a16="http://schemas.microsoft.com/office/drawing/2014/main" id="{85C13409-C2E3-48CC-93B5-C3D89E2A8228}"/>
              </a:ext>
            </a:extLst>
          </p:cNvPr>
          <p:cNvSpPr txBox="1"/>
          <p:nvPr/>
        </p:nvSpPr>
        <p:spPr>
          <a:xfrm>
            <a:off x="7981747" y="1332570"/>
            <a:ext cx="749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Procfile</a:t>
            </a:r>
            <a:endParaRPr lang="en-US" sz="1400" b="1" dirty="0"/>
          </a:p>
        </p:txBody>
      </p:sp>
      <p:pic>
        <p:nvPicPr>
          <p:cNvPr id="64" name="Graphic 63" descr="Paper">
            <a:extLst>
              <a:ext uri="{FF2B5EF4-FFF2-40B4-BE49-F238E27FC236}">
                <a16:creationId xmlns:a16="http://schemas.microsoft.com/office/drawing/2014/main" id="{4062BDC9-FC21-4775-B327-53508631F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4157" y="1692849"/>
            <a:ext cx="270000" cy="270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F93A869-24C3-44AE-B3BB-FB0819998EA6}"/>
              </a:ext>
            </a:extLst>
          </p:cNvPr>
          <p:cNvSpPr txBox="1"/>
          <p:nvPr/>
        </p:nvSpPr>
        <p:spPr>
          <a:xfrm>
            <a:off x="7981747" y="1672017"/>
            <a:ext cx="1405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Requirement.txt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883DC29-0D71-4C6D-AC7D-528CF441CCB1}"/>
              </a:ext>
            </a:extLst>
          </p:cNvPr>
          <p:cNvSpPr txBox="1"/>
          <p:nvPr/>
        </p:nvSpPr>
        <p:spPr>
          <a:xfrm>
            <a:off x="7981747" y="2029410"/>
            <a:ext cx="942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Templates</a:t>
            </a:r>
          </a:p>
        </p:txBody>
      </p:sp>
      <p:pic>
        <p:nvPicPr>
          <p:cNvPr id="68" name="Graphic 67" descr="Paper">
            <a:extLst>
              <a:ext uri="{FF2B5EF4-FFF2-40B4-BE49-F238E27FC236}">
                <a16:creationId xmlns:a16="http://schemas.microsoft.com/office/drawing/2014/main" id="{C03F34E4-DFD3-46AA-8A6E-6850ABA97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39939" y="2391881"/>
            <a:ext cx="270000" cy="2700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E0C89575-2D69-4039-964D-A885A2D65EAB}"/>
              </a:ext>
            </a:extLst>
          </p:cNvPr>
          <p:cNvSpPr txBox="1"/>
          <p:nvPr/>
        </p:nvSpPr>
        <p:spPr>
          <a:xfrm>
            <a:off x="8569762" y="2371049"/>
            <a:ext cx="1008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home.html</a:t>
            </a:r>
          </a:p>
        </p:txBody>
      </p:sp>
      <p:pic>
        <p:nvPicPr>
          <p:cNvPr id="71" name="Graphic 70" descr="Paper">
            <a:extLst>
              <a:ext uri="{FF2B5EF4-FFF2-40B4-BE49-F238E27FC236}">
                <a16:creationId xmlns:a16="http://schemas.microsoft.com/office/drawing/2014/main" id="{C6DE9023-A66E-46CA-90A0-1092DF4D75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39939" y="2710581"/>
            <a:ext cx="270000" cy="2700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E504519-FF16-433C-A510-B222901BE4F8}"/>
              </a:ext>
            </a:extLst>
          </p:cNvPr>
          <p:cNvSpPr txBox="1"/>
          <p:nvPr/>
        </p:nvSpPr>
        <p:spPr>
          <a:xfrm>
            <a:off x="8569762" y="2689749"/>
            <a:ext cx="910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map.html</a:t>
            </a:r>
          </a:p>
        </p:txBody>
      </p:sp>
      <p:pic>
        <p:nvPicPr>
          <p:cNvPr id="73" name="Graphic 72" descr="Paper">
            <a:extLst>
              <a:ext uri="{FF2B5EF4-FFF2-40B4-BE49-F238E27FC236}">
                <a16:creationId xmlns:a16="http://schemas.microsoft.com/office/drawing/2014/main" id="{F8E17250-067B-4379-8582-517D51AA2D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39939" y="3050028"/>
            <a:ext cx="270000" cy="2700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001510E-0260-4D89-B4DE-14FA6BB2F66F}"/>
              </a:ext>
            </a:extLst>
          </p:cNvPr>
          <p:cNvSpPr txBox="1"/>
          <p:nvPr/>
        </p:nvSpPr>
        <p:spPr>
          <a:xfrm>
            <a:off x="8569762" y="3029196"/>
            <a:ext cx="912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data.html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70CC451E-BE6A-40DF-B136-AFF3ED1FB2AB}"/>
              </a:ext>
            </a:extLst>
          </p:cNvPr>
          <p:cNvCxnSpPr>
            <a:cxnSpLocks/>
            <a:stCxn id="1082" idx="2"/>
            <a:endCxn id="68" idx="1"/>
          </p:cNvCxnSpPr>
          <p:nvPr/>
        </p:nvCxnSpPr>
        <p:spPr>
          <a:xfrm rot="16200000" flipH="1">
            <a:off x="8007293" y="2194234"/>
            <a:ext cx="159511" cy="505782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Graphic 171" descr="Open folder">
            <a:extLst>
              <a:ext uri="{FF2B5EF4-FFF2-40B4-BE49-F238E27FC236}">
                <a16:creationId xmlns:a16="http://schemas.microsoft.com/office/drawing/2014/main" id="{3C67F64A-6860-42A2-996F-8269756ED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4334" y="3383943"/>
            <a:ext cx="360000" cy="360000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8675AEF4-CE21-40DA-A715-F829931232C7}"/>
              </a:ext>
            </a:extLst>
          </p:cNvPr>
          <p:cNvSpPr txBox="1"/>
          <p:nvPr/>
        </p:nvSpPr>
        <p:spPr>
          <a:xfrm>
            <a:off x="8021924" y="3405983"/>
            <a:ext cx="599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Static</a:t>
            </a:r>
          </a:p>
        </p:txBody>
      </p:sp>
      <p:pic>
        <p:nvPicPr>
          <p:cNvPr id="80" name="Graphic 79" descr="Open folder">
            <a:extLst>
              <a:ext uri="{FF2B5EF4-FFF2-40B4-BE49-F238E27FC236}">
                <a16:creationId xmlns:a16="http://schemas.microsoft.com/office/drawing/2014/main" id="{6FCD3480-6164-43F5-B604-84C40B902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0842" y="3743425"/>
            <a:ext cx="360000" cy="3600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01645F99-AA58-4C92-967B-3D95EA7359DD}"/>
              </a:ext>
            </a:extLst>
          </p:cNvPr>
          <p:cNvSpPr txBox="1"/>
          <p:nvPr/>
        </p:nvSpPr>
        <p:spPr>
          <a:xfrm>
            <a:off x="8668432" y="3765465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css</a:t>
            </a:r>
            <a:endParaRPr lang="en-US" sz="1400" b="1" dirty="0"/>
          </a:p>
        </p:txBody>
      </p:sp>
      <p:pic>
        <p:nvPicPr>
          <p:cNvPr id="83" name="Graphic 82" descr="Paper">
            <a:extLst>
              <a:ext uri="{FF2B5EF4-FFF2-40B4-BE49-F238E27FC236}">
                <a16:creationId xmlns:a16="http://schemas.microsoft.com/office/drawing/2014/main" id="{122D497E-BCAA-4DF9-AE70-00ED3E280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9985" y="4139086"/>
            <a:ext cx="270000" cy="2700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113B4EC4-0D2F-4408-80A8-69BB69A42F24}"/>
              </a:ext>
            </a:extLst>
          </p:cNvPr>
          <p:cNvSpPr txBox="1"/>
          <p:nvPr/>
        </p:nvSpPr>
        <p:spPr>
          <a:xfrm>
            <a:off x="8939808" y="4118254"/>
            <a:ext cx="804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style.css</a:t>
            </a:r>
          </a:p>
        </p:txBody>
      </p: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66653198-1591-4D07-B1E7-A80F6C50AEC3}"/>
              </a:ext>
            </a:extLst>
          </p:cNvPr>
          <p:cNvCxnSpPr>
            <a:cxnSpLocks/>
            <a:stCxn id="172" idx="2"/>
            <a:endCxn id="80" idx="1"/>
          </p:cNvCxnSpPr>
          <p:nvPr/>
        </p:nvCxnSpPr>
        <p:spPr>
          <a:xfrm rot="16200000" flipH="1">
            <a:off x="8017847" y="3600430"/>
            <a:ext cx="179482" cy="466508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or: Elbow 191">
            <a:extLst>
              <a:ext uri="{FF2B5EF4-FFF2-40B4-BE49-F238E27FC236}">
                <a16:creationId xmlns:a16="http://schemas.microsoft.com/office/drawing/2014/main" id="{568A384B-4125-4381-BD09-4E5FA4BA15D2}"/>
              </a:ext>
            </a:extLst>
          </p:cNvPr>
          <p:cNvCxnSpPr>
            <a:cxnSpLocks/>
            <a:stCxn id="80" idx="2"/>
            <a:endCxn id="83" idx="1"/>
          </p:cNvCxnSpPr>
          <p:nvPr/>
        </p:nvCxnSpPr>
        <p:spPr>
          <a:xfrm rot="16200000" flipH="1">
            <a:off x="8530083" y="4094183"/>
            <a:ext cx="170661" cy="189143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Graphic 196" descr="Open folder">
            <a:extLst>
              <a:ext uri="{FF2B5EF4-FFF2-40B4-BE49-F238E27FC236}">
                <a16:creationId xmlns:a16="http://schemas.microsoft.com/office/drawing/2014/main" id="{8005863E-D366-4952-9FB3-7E24E9A6C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1019" y="4571328"/>
            <a:ext cx="360000" cy="360000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59F4C54C-0506-44A4-AD3B-132DB8611D6E}"/>
              </a:ext>
            </a:extLst>
          </p:cNvPr>
          <p:cNvSpPr txBox="1"/>
          <p:nvPr/>
        </p:nvSpPr>
        <p:spPr>
          <a:xfrm>
            <a:off x="8708609" y="4593368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js</a:t>
            </a:r>
            <a:endParaRPr lang="en-US" sz="1400" b="1" dirty="0"/>
          </a:p>
        </p:txBody>
      </p:sp>
      <p:pic>
        <p:nvPicPr>
          <p:cNvPr id="199" name="Graphic 198" descr="Paper">
            <a:extLst>
              <a:ext uri="{FF2B5EF4-FFF2-40B4-BE49-F238E27FC236}">
                <a16:creationId xmlns:a16="http://schemas.microsoft.com/office/drawing/2014/main" id="{CCC274FE-B29F-4ACD-BBFA-6BC7F4918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50162" y="4966989"/>
            <a:ext cx="270000" cy="270000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BD8BBB69-CC8E-4951-8010-5E29AD419820}"/>
              </a:ext>
            </a:extLst>
          </p:cNvPr>
          <p:cNvSpPr txBox="1"/>
          <p:nvPr/>
        </p:nvSpPr>
        <p:spPr>
          <a:xfrm>
            <a:off x="8979985" y="4946157"/>
            <a:ext cx="803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config.js</a:t>
            </a:r>
          </a:p>
        </p:txBody>
      </p:sp>
      <p:cxnSp>
        <p:nvCxnSpPr>
          <p:cNvPr id="201" name="Connector: Elbow 200">
            <a:extLst>
              <a:ext uri="{FF2B5EF4-FFF2-40B4-BE49-F238E27FC236}">
                <a16:creationId xmlns:a16="http://schemas.microsoft.com/office/drawing/2014/main" id="{ACBD3390-365B-4AAC-AF35-89C1BF509A9E}"/>
              </a:ext>
            </a:extLst>
          </p:cNvPr>
          <p:cNvCxnSpPr>
            <a:cxnSpLocks/>
            <a:stCxn id="172" idx="2"/>
            <a:endCxn id="197" idx="1"/>
          </p:cNvCxnSpPr>
          <p:nvPr/>
        </p:nvCxnSpPr>
        <p:spPr>
          <a:xfrm rot="16200000" flipH="1">
            <a:off x="7623984" y="3994292"/>
            <a:ext cx="1007385" cy="506685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C256F59A-11CF-4916-AFC1-87656E799D4C}"/>
              </a:ext>
            </a:extLst>
          </p:cNvPr>
          <p:cNvCxnSpPr>
            <a:cxnSpLocks/>
            <a:stCxn id="197" idx="2"/>
            <a:endCxn id="199" idx="1"/>
          </p:cNvCxnSpPr>
          <p:nvPr/>
        </p:nvCxnSpPr>
        <p:spPr>
          <a:xfrm rot="16200000" flipH="1">
            <a:off x="8570260" y="4922086"/>
            <a:ext cx="170661" cy="189143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id="{63C46424-F656-4630-8762-048CBA5AD2B3}"/>
              </a:ext>
            </a:extLst>
          </p:cNvPr>
          <p:cNvCxnSpPr>
            <a:cxnSpLocks/>
            <a:stCxn id="1082" idx="2"/>
            <a:endCxn id="71" idx="1"/>
          </p:cNvCxnSpPr>
          <p:nvPr/>
        </p:nvCxnSpPr>
        <p:spPr>
          <a:xfrm rot="16200000" flipH="1">
            <a:off x="7847943" y="2353584"/>
            <a:ext cx="478211" cy="505782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nector: Elbow 207">
            <a:extLst>
              <a:ext uri="{FF2B5EF4-FFF2-40B4-BE49-F238E27FC236}">
                <a16:creationId xmlns:a16="http://schemas.microsoft.com/office/drawing/2014/main" id="{1E7B47A0-2007-4A48-BE93-FB399AD7CE3F}"/>
              </a:ext>
            </a:extLst>
          </p:cNvPr>
          <p:cNvCxnSpPr>
            <a:cxnSpLocks/>
            <a:stCxn id="1082" idx="2"/>
            <a:endCxn id="73" idx="1"/>
          </p:cNvCxnSpPr>
          <p:nvPr/>
        </p:nvCxnSpPr>
        <p:spPr>
          <a:xfrm rot="16200000" flipH="1">
            <a:off x="7678219" y="2523308"/>
            <a:ext cx="817658" cy="505782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Graphic 97" descr="Paper">
            <a:extLst>
              <a:ext uri="{FF2B5EF4-FFF2-40B4-BE49-F238E27FC236}">
                <a16:creationId xmlns:a16="http://schemas.microsoft.com/office/drawing/2014/main" id="{A89527B2-0F05-4507-886E-7A914C879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64538" y="5240160"/>
            <a:ext cx="270000" cy="2700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6F667172-D1D9-4E40-AE62-35B24ED5343D}"/>
              </a:ext>
            </a:extLst>
          </p:cNvPr>
          <p:cNvSpPr txBox="1"/>
          <p:nvPr/>
        </p:nvSpPr>
        <p:spPr>
          <a:xfrm>
            <a:off x="8994361" y="521932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map.js</a:t>
            </a:r>
          </a:p>
        </p:txBody>
      </p:sp>
      <p:pic>
        <p:nvPicPr>
          <p:cNvPr id="102" name="Graphic 101" descr="Paper">
            <a:extLst>
              <a:ext uri="{FF2B5EF4-FFF2-40B4-BE49-F238E27FC236}">
                <a16:creationId xmlns:a16="http://schemas.microsoft.com/office/drawing/2014/main" id="{1A4A0BC2-40B1-4DB5-BF8C-60B5FCBFDF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73086" y="5533502"/>
            <a:ext cx="270000" cy="2700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82C192BF-CC0E-4263-ADD7-129696F0A665}"/>
              </a:ext>
            </a:extLst>
          </p:cNvPr>
          <p:cNvSpPr txBox="1"/>
          <p:nvPr/>
        </p:nvSpPr>
        <p:spPr>
          <a:xfrm>
            <a:off x="9002909" y="5512670"/>
            <a:ext cx="683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data.js</a:t>
            </a:r>
          </a:p>
        </p:txBody>
      </p:sp>
      <p:cxnSp>
        <p:nvCxnSpPr>
          <p:cNvPr id="219" name="Connector: Elbow 218">
            <a:extLst>
              <a:ext uri="{FF2B5EF4-FFF2-40B4-BE49-F238E27FC236}">
                <a16:creationId xmlns:a16="http://schemas.microsoft.com/office/drawing/2014/main" id="{E0F9254F-D4C3-4239-89B2-989DADF3B21F}"/>
              </a:ext>
            </a:extLst>
          </p:cNvPr>
          <p:cNvCxnSpPr>
            <a:cxnSpLocks/>
            <a:stCxn id="197" idx="2"/>
            <a:endCxn id="98" idx="1"/>
          </p:cNvCxnSpPr>
          <p:nvPr/>
        </p:nvCxnSpPr>
        <p:spPr>
          <a:xfrm rot="16200000" flipH="1">
            <a:off x="8440862" y="5051484"/>
            <a:ext cx="443832" cy="203519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3DB6ADA1-A7D2-4747-85FC-F25A79641CF9}"/>
              </a:ext>
            </a:extLst>
          </p:cNvPr>
          <p:cNvCxnSpPr>
            <a:cxnSpLocks/>
            <a:stCxn id="197" idx="2"/>
            <a:endCxn id="102" idx="1"/>
          </p:cNvCxnSpPr>
          <p:nvPr/>
        </p:nvCxnSpPr>
        <p:spPr>
          <a:xfrm rot="16200000" flipH="1">
            <a:off x="8298465" y="5193881"/>
            <a:ext cx="737174" cy="212067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Cylinder 107">
            <a:extLst>
              <a:ext uri="{FF2B5EF4-FFF2-40B4-BE49-F238E27FC236}">
                <a16:creationId xmlns:a16="http://schemas.microsoft.com/office/drawing/2014/main" id="{2CE870C7-C096-4376-A5EE-4CB828396C85}"/>
              </a:ext>
            </a:extLst>
          </p:cNvPr>
          <p:cNvSpPr/>
          <p:nvPr/>
        </p:nvSpPr>
        <p:spPr>
          <a:xfrm>
            <a:off x="7712859" y="6021903"/>
            <a:ext cx="1002230" cy="5421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PostgreSQL</a:t>
            </a:r>
            <a:endParaRPr lang="en-US" sz="900" dirty="0"/>
          </a:p>
        </p:txBody>
      </p:sp>
      <p:pic>
        <p:nvPicPr>
          <p:cNvPr id="6150" name="Picture 6" descr="PostgreSQL - Wikipedia, la enciclopedia libre">
            <a:extLst>
              <a:ext uri="{FF2B5EF4-FFF2-40B4-BE49-F238E27FC236}">
                <a16:creationId xmlns:a16="http://schemas.microsoft.com/office/drawing/2014/main" id="{5AE1B685-0E28-4784-9286-3DE7D7142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900" y="5642166"/>
            <a:ext cx="447452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C718E580-6490-4B07-9420-CEEDD60ED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09" y="3966832"/>
            <a:ext cx="340374" cy="34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62FA98E0-7423-4FA9-922C-6EBA2139D5DA}"/>
              </a:ext>
            </a:extLst>
          </p:cNvPr>
          <p:cNvSpPr txBox="1"/>
          <p:nvPr/>
        </p:nvSpPr>
        <p:spPr>
          <a:xfrm>
            <a:off x="2904884" y="6178986"/>
            <a:ext cx="3875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*https://haunted-america.herokuapp.com/api/locations</a:t>
            </a:r>
          </a:p>
          <a:p>
            <a:r>
              <a:rPr lang="en-US" sz="1200" i="1" dirty="0"/>
              <a:t>*https://haunted-america.herokuapp.com/api/California</a:t>
            </a:r>
          </a:p>
        </p:txBody>
      </p:sp>
    </p:spTree>
    <p:extLst>
      <p:ext uri="{BB962C8B-B14F-4D97-AF65-F5344CB8AC3E}">
        <p14:creationId xmlns:p14="http://schemas.microsoft.com/office/powerpoint/2010/main" val="1887628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6" y="310878"/>
            <a:ext cx="431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Coding &gt; app.py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5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8755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9EA3A4-46CD-4835-AD02-0F559B68B877}"/>
              </a:ext>
            </a:extLst>
          </p:cNvPr>
          <p:cNvSpPr txBox="1"/>
          <p:nvPr/>
        </p:nvSpPr>
        <p:spPr>
          <a:xfrm>
            <a:off x="5541559" y="1064947"/>
            <a:ext cx="47250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Connection to </a:t>
            </a:r>
            <a:r>
              <a:rPr lang="en-US" dirty="0" err="1"/>
              <a:t>PosgreSQL</a:t>
            </a:r>
            <a:r>
              <a:rPr lang="en-US" dirty="0"/>
              <a:t> 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Rendered HTML Templates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Created routes: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api</a:t>
            </a:r>
            <a:r>
              <a:rPr lang="en-US" dirty="0"/>
              <a:t>/locations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api</a:t>
            </a:r>
            <a:r>
              <a:rPr lang="en-US" dirty="0"/>
              <a:t>/&lt;state&gt;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Created lists and </a:t>
            </a:r>
            <a:r>
              <a:rPr lang="en-US" dirty="0" err="1"/>
              <a:t>jsonified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E86C3-770A-47C7-BACD-2CB301418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99" y="881592"/>
            <a:ext cx="4102817" cy="5801730"/>
          </a:xfrm>
          <a:prstGeom prst="rect">
            <a:avLst/>
          </a:prstGeom>
          <a:ln>
            <a:solidFill>
              <a:srgbClr val="79C901"/>
            </a:solidFill>
          </a:ln>
        </p:spPr>
      </p:pic>
    </p:spTree>
    <p:extLst>
      <p:ext uri="{BB962C8B-B14F-4D97-AF65-F5344CB8AC3E}">
        <p14:creationId xmlns:p14="http://schemas.microsoft.com/office/powerpoint/2010/main" val="1109551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6" y="310878"/>
            <a:ext cx="431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Coding &gt; Haunted 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6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8755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2C9B6F-96B6-4C82-B708-BBAC47D3C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90" t="12494" r="46254" b="4963"/>
          <a:stretch/>
        </p:blipFill>
        <p:spPr>
          <a:xfrm>
            <a:off x="718867" y="956220"/>
            <a:ext cx="4387971" cy="5660736"/>
          </a:xfrm>
          <a:prstGeom prst="rect">
            <a:avLst/>
          </a:prstGeom>
          <a:ln>
            <a:solidFill>
              <a:srgbClr val="79C90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9EA3A4-46CD-4835-AD02-0F559B68B877}"/>
              </a:ext>
            </a:extLst>
          </p:cNvPr>
          <p:cNvSpPr txBox="1"/>
          <p:nvPr/>
        </p:nvSpPr>
        <p:spPr>
          <a:xfrm>
            <a:off x="5541559" y="1064947"/>
            <a:ext cx="4725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HTML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Created links to Map and Data pages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Bootrstap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627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6" y="310878"/>
            <a:ext cx="330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Coding &gt; Cursed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7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8755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31295F-A448-42B4-836B-23FD8ABD4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35" t="12327" r="46537" b="4533"/>
          <a:stretch/>
        </p:blipFill>
        <p:spPr>
          <a:xfrm>
            <a:off x="627189" y="915222"/>
            <a:ext cx="4364629" cy="5701734"/>
          </a:xfrm>
          <a:prstGeom prst="rect">
            <a:avLst/>
          </a:prstGeom>
          <a:ln>
            <a:solidFill>
              <a:srgbClr val="79C90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177494-31BE-43B2-8E0C-ECFC4E693C01}"/>
              </a:ext>
            </a:extLst>
          </p:cNvPr>
          <p:cNvSpPr txBox="1"/>
          <p:nvPr/>
        </p:nvSpPr>
        <p:spPr>
          <a:xfrm>
            <a:off x="5541559" y="1064947"/>
            <a:ext cx="5954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Leaflet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Dark Layer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Markers from locations JSON:</a:t>
            </a:r>
          </a:p>
          <a:p>
            <a:pPr>
              <a:buClr>
                <a:schemeClr val="accent2"/>
              </a:buClr>
            </a:pPr>
            <a:r>
              <a:rPr lang="en-US" sz="1800" i="1" dirty="0"/>
              <a:t>https://haunted-america.herokuapp.com/api/locations</a:t>
            </a:r>
          </a:p>
          <a:p>
            <a:pPr>
              <a:buClr>
                <a:schemeClr val="accent2"/>
              </a:buClr>
            </a:pPr>
            <a:endParaRPr lang="en-US" dirty="0"/>
          </a:p>
          <a:p>
            <a:pPr>
              <a:buClr>
                <a:schemeClr val="accent2"/>
              </a:buClr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A35AF-1DC2-4B64-84F3-5AD6CB037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4" b="6499"/>
          <a:stretch/>
        </p:blipFill>
        <p:spPr>
          <a:xfrm>
            <a:off x="5616515" y="2821176"/>
            <a:ext cx="5406969" cy="3243686"/>
          </a:xfrm>
          <a:prstGeom prst="rect">
            <a:avLst/>
          </a:prstGeom>
          <a:ln>
            <a:solidFill>
              <a:srgbClr val="79C901"/>
            </a:solidFill>
          </a:ln>
        </p:spPr>
      </p:pic>
    </p:spTree>
    <p:extLst>
      <p:ext uri="{BB962C8B-B14F-4D97-AF65-F5344CB8AC3E}">
        <p14:creationId xmlns:p14="http://schemas.microsoft.com/office/powerpoint/2010/main" val="3158565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6" y="310878"/>
            <a:ext cx="3658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Coding &gt; Spooky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8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3004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AFEC65-E2FB-4863-B9F6-4F8C2B25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2645"/>
          <a:stretch/>
        </p:blipFill>
        <p:spPr>
          <a:xfrm>
            <a:off x="512172" y="879894"/>
            <a:ext cx="4370379" cy="5761822"/>
          </a:xfrm>
          <a:prstGeom prst="rect">
            <a:avLst/>
          </a:prstGeom>
          <a:ln>
            <a:solidFill>
              <a:srgbClr val="79C90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D969C6-46ED-4E44-A5B7-89EFAF2C9666}"/>
              </a:ext>
            </a:extLst>
          </p:cNvPr>
          <p:cNvSpPr txBox="1"/>
          <p:nvPr/>
        </p:nvSpPr>
        <p:spPr>
          <a:xfrm>
            <a:off x="5558812" y="1093702"/>
            <a:ext cx="62881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Plotly</a:t>
            </a:r>
            <a:r>
              <a:rPr lang="en-US" dirty="0"/>
              <a:t> -&gt; Bars and Pie Charts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Updates based on &lt;State &gt; filter (dropdown in HTML)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Data from &lt;state&gt; JSON:</a:t>
            </a:r>
          </a:p>
          <a:p>
            <a:pPr>
              <a:buClr>
                <a:schemeClr val="accent2"/>
              </a:buClr>
            </a:pPr>
            <a:r>
              <a:rPr lang="en-US" sz="1800" i="1" dirty="0"/>
              <a:t>https://haunted-america.herokuapp.com/api/&lt;state&gt;</a:t>
            </a:r>
          </a:p>
          <a:p>
            <a:pPr>
              <a:buClr>
                <a:schemeClr val="accent2"/>
              </a:buClr>
            </a:pPr>
            <a:r>
              <a:rPr lang="en-US" sz="1800" i="1" dirty="0"/>
              <a:t>Example: https://haunted-america.herokuapp.com/api/California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659F1-D44B-441B-8A68-1F8926A343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73" b="6416"/>
          <a:stretch/>
        </p:blipFill>
        <p:spPr>
          <a:xfrm>
            <a:off x="5659881" y="3181742"/>
            <a:ext cx="5411344" cy="3240000"/>
          </a:xfrm>
          <a:prstGeom prst="rect">
            <a:avLst/>
          </a:prstGeom>
          <a:ln>
            <a:solidFill>
              <a:srgbClr val="79C901"/>
            </a:solidFill>
          </a:ln>
        </p:spPr>
      </p:pic>
    </p:spTree>
    <p:extLst>
      <p:ext uri="{BB962C8B-B14F-4D97-AF65-F5344CB8AC3E}">
        <p14:creationId xmlns:p14="http://schemas.microsoft.com/office/powerpoint/2010/main" val="2606739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1079</TotalTime>
  <Words>556</Words>
  <Application>Microsoft Office PowerPoint</Application>
  <PresentationFormat>Widescreen</PresentationFormat>
  <Paragraphs>145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Canela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Eduardo Garza</dc:creator>
  <cp:lastModifiedBy>Eduardo Garza</cp:lastModifiedBy>
  <cp:revision>1</cp:revision>
  <dcterms:created xsi:type="dcterms:W3CDTF">2020-10-22T21:56:38Z</dcterms:created>
  <dcterms:modified xsi:type="dcterms:W3CDTF">2020-10-23T15:56:35Z</dcterms:modified>
</cp:coreProperties>
</file>